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62" r:id="rId3"/>
    <p:sldId id="307" r:id="rId4"/>
    <p:sldId id="328" r:id="rId5"/>
    <p:sldId id="362" r:id="rId6"/>
    <p:sldId id="361" r:id="rId7"/>
    <p:sldId id="363" r:id="rId8"/>
    <p:sldId id="332" r:id="rId9"/>
    <p:sldId id="402" r:id="rId10"/>
    <p:sldId id="403" r:id="rId11"/>
    <p:sldId id="401" r:id="rId12"/>
    <p:sldId id="333" r:id="rId13"/>
    <p:sldId id="329" r:id="rId14"/>
    <p:sldId id="334" r:id="rId15"/>
    <p:sldId id="359" r:id="rId16"/>
    <p:sldId id="360" r:id="rId17"/>
    <p:sldId id="342" r:id="rId18"/>
    <p:sldId id="343" r:id="rId19"/>
    <p:sldId id="344" r:id="rId20"/>
    <p:sldId id="352" r:id="rId21"/>
    <p:sldId id="330" r:id="rId22"/>
    <p:sldId id="399" r:id="rId23"/>
    <p:sldId id="398" r:id="rId24"/>
    <p:sldId id="341" r:id="rId25"/>
    <p:sldId id="357" r:id="rId26"/>
    <p:sldId id="355" r:id="rId27"/>
    <p:sldId id="400" r:id="rId28"/>
    <p:sldId id="323" r:id="rId29"/>
    <p:sldId id="369" r:id="rId30"/>
    <p:sldId id="371" r:id="rId31"/>
    <p:sldId id="370" r:id="rId32"/>
    <p:sldId id="364" r:id="rId33"/>
    <p:sldId id="347" r:id="rId34"/>
    <p:sldId id="335" r:id="rId35"/>
    <p:sldId id="336" r:id="rId36"/>
    <p:sldId id="324" r:id="rId37"/>
    <p:sldId id="368" r:id="rId38"/>
    <p:sldId id="331" r:id="rId39"/>
    <p:sldId id="372" r:id="rId40"/>
    <p:sldId id="381" r:id="rId41"/>
    <p:sldId id="389" r:id="rId42"/>
    <p:sldId id="390" r:id="rId43"/>
    <p:sldId id="388" r:id="rId44"/>
    <p:sldId id="382" r:id="rId45"/>
    <p:sldId id="387" r:id="rId46"/>
    <p:sldId id="383" r:id="rId47"/>
    <p:sldId id="391" r:id="rId48"/>
    <p:sldId id="392" r:id="rId49"/>
    <p:sldId id="393" r:id="rId50"/>
    <p:sldId id="365" r:id="rId51"/>
    <p:sldId id="394" r:id="rId52"/>
    <p:sldId id="404" r:id="rId53"/>
    <p:sldId id="376" r:id="rId54"/>
    <p:sldId id="327" r:id="rId55"/>
    <p:sldId id="353" r:id="rId56"/>
    <p:sldId id="356" r:id="rId57"/>
    <p:sldId id="354" r:id="rId58"/>
    <p:sldId id="288" r:id="rId59"/>
    <p:sldId id="396" r:id="rId60"/>
    <p:sldId id="397" r:id="rId61"/>
    <p:sldId id="380" r:id="rId6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Fira Sans" panose="020B0503050000020004" pitchFamily="34" charset="0"/>
      <p:regular r:id="rId68"/>
      <p:bold r:id="rId69"/>
      <p:italic r:id="rId70"/>
      <p:boldItalic r:id="rId71"/>
    </p:embeddedFont>
    <p:embeddedFont>
      <p:font typeface="Rubik" panose="020B0604020202020204" charset="-79"/>
      <p:regular r:id="rId72"/>
      <p:bold r:id="rId73"/>
      <p:italic r:id="rId74"/>
      <p:boldItalic r:id="rId75"/>
    </p:embeddedFont>
    <p:embeddedFont>
      <p:font typeface="Rubik Medium" panose="020B0604020202020204" charset="-79"/>
      <p:regular r:id="rId76"/>
      <p:bold r:id="rId77"/>
      <p:italic r:id="rId78"/>
      <p:boldItalic r:id="rId79"/>
    </p:embeddedFont>
    <p:embeddedFont>
      <p:font typeface="Work Sans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3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293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F9104D8-686A-3A76-1296-697EB5EF7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D090961-6782-89A7-620F-8CDF6A257E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608F219-DEC1-BC01-149D-61C58C49A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53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98ED2FA-8845-A253-7A2F-54BF1FB1D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A5103-6712-FC4D-5B93-01DD94F6A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254A056-5779-4906-69E5-D9BD40A0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22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E22539-AFD2-1D85-C784-7AE5CA68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747BB08-9B58-2827-C1B0-5FC9C19D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9B99D90-AF6F-3B6F-CFBE-1461E75EE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4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9A3032-56D1-1A4C-3A78-EBABD916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F41DD6-ADDB-F81E-549A-7BB6E20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A2AEBF4-A13B-C2D5-45C5-7633A313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8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9DEB04C-6861-496B-060C-EA1CF647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2916D47-636C-6D6B-4225-DB705D51E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66D963-3683-6F75-1906-A605A8C21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38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3E526B-C1FC-2F3C-B741-8486D34E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0031732-E8B9-5E18-E556-C618378EA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0EDD925-6F8D-570C-AAA2-448C3D85F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109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B83EAA9-3F6D-63BC-CDF7-4D74843D0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B447A16-D7DA-055E-0B1B-6D481E85F3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CEBF2C0-2233-20AE-CE3D-F939ED501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28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4C52BFB-DE00-9744-D969-527CFF7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6DCD93-7B1A-5654-2D4C-F6487E393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9888744-1F4F-D0EF-BC9B-D2DE47E68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4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33C2AC8-40DB-3686-0EBE-05B5EAD0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429DA-4A15-9C37-AD0B-454C0125E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A94190F-13CA-9977-1BC5-065B68896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934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02E5AE8-C1E0-C5B4-2332-04FE62B10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4B2970F-6A5D-2719-B7E4-8487866AA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CFB82B2-CA65-1545-F69F-F3A7F7206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988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1F4934F-A909-D91E-EB85-10956F78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ACA75D5-11AF-3255-9A80-741D86B8A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33C7AA21-95E6-4389-7238-0EE7D0571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90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9970588-F4CB-8505-F38D-0008138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CCEB517-9154-7FC9-0D75-4603A3E8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CD5A4-2E07-59CD-09D4-F55C1DEB3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46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6E263E1-1B38-5BA0-08CA-3D7F0AE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4DA3A9D-7BBA-A18D-E144-20197BE66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A2D1071-0652-196D-0FC6-78D3E2318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26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5B183C1-FBA5-F605-C41E-857B05557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BC9344A-34FB-0459-5966-78EA08F3A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C4F1B58-CD16-3847-2963-13543EC01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9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64A383-CF94-5F12-18F1-D2627F02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0A303-7BEA-4F09-1AFD-366581BF8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1BCB606-71BA-A008-AE3B-1A90F4E06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31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651F7AF-1214-14C5-C8FB-3DA1ABD3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A50B3F6-26F7-7B0C-EC0B-8F450050A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5956334-178B-B41D-8B29-AE090CCA7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55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D27EBA4-6298-81FC-0CC7-72EE62F5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3598DBD-B411-F124-E0B3-3E34D7485A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8954734C-10D3-35E3-CE4C-E590B31CB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887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EAA5DA5-C485-9D5C-34FB-BF1799F1F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8B58351-F5C6-C8B1-CCF8-441A10D952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4A1E837-CC12-E6BC-8B45-BEC5493642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84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42EB959-6396-9720-2F25-5905CC59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3F48E7A-E9F8-F65B-0C68-9A4D2B63C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2EAB7DE-EE9A-BDA5-2874-5447B96F3B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37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75F09B4-170C-5035-BCC9-9F75590C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A9C64D2-95E3-3830-F87E-340EA46D9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E4FC1B-9C90-C6A2-063D-5036E1543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54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B95DDBA-1490-2D69-2D0A-2CDB72B7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3A8AE66-D1AB-7C51-4871-AE3E6B07D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AC29FA1-2164-4F02-A91E-3B2B71ACB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89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6D3AEB-4C01-11CA-4D2C-663541683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B603308-C544-982B-3CA0-9456A4B0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2742AD1-3A5B-18B3-D5DA-90F3EE8AD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0B0C7F2-A323-01AC-BEF8-0BFFC607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D7D468D-C80E-5176-67C8-DF3763BCD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B687D36-F564-D54B-AA2F-7BDA04531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2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585C843-EE4F-9D70-4A3B-5E44BAB7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9CCC8-EEB9-BB3C-6103-295664E7B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A4F804-3155-F9FC-EA43-7C8A4D31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20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CBE9218-37DE-847B-D305-6AD3D12F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BFF5B2C-BC58-1B02-A753-08E095B53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8531FC9-CD38-3A79-B60E-3AE7BA24E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15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EE9BD3E-EAD3-F32D-7FA2-865C382B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797ADAD-79E5-5174-5AC0-B1D49BBD9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F67FFA9-A5AB-30DA-1973-ED7307C1B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0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998DDEC-A8D3-733B-41BB-48E5C314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3884BFD-7639-59E9-8E27-5FDCA48DE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CA3DF95-2168-25C4-CDF6-C8FA94B8D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96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13EF289-3BA1-58FE-5D00-DED9FFD2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3777FBD-8680-4356-F49F-053FB82F1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C07D3D1-6032-442E-0F3A-4B40D5585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40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8E02547-5765-55AB-DF6F-7EEBC0FA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03038C3-F9A3-2723-51E1-BB1C6156D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81917402-6A02-1867-00D5-AE727BCB3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268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AB803EB-B9BF-18C6-FB44-3A249C1F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CE7498-9B48-0B2A-EB9D-E478CED91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2616613-67EF-A0BA-E070-6E337B9BE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557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9F4AD01-972B-E9D0-22F6-98867B734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FDE745A-EB8D-1E68-3541-EC0D2E9DEE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177DE69-7E70-C7C2-1E3D-DCFBF42022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6441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358CB21-6648-A951-F950-1AA9D877A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05AFC21-EB0D-47FE-334C-9D8AEE4F11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FC6001C-57E1-936F-3468-46A93C9F2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64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1B07F4F-2252-EA42-ED65-EEBB6851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ECCCFFC-80D4-3ADA-03B2-B1EA42C5C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B9E241C-8D2A-EA25-D1B5-91728D738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40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D3C4E51-3904-DEA4-2E2D-1593392E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4D9F5A4-2B30-1802-5147-B4389EB29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39B4D54-9BCB-1BAD-6AF4-06136CF0F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64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E5C08B-0D8F-B808-E4B9-9380EBE5B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33B378E-82C3-FC60-5F08-C5B86F258F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599F021-818E-D479-CFFF-BCEF870A9B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6342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B58E7E3-9ED1-A93D-D898-8FD059E6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BF2B58D-4F98-F698-A58E-4B2C5EA0EF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36F1921-993A-5473-9EF4-4640C326B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389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C750491-CAF5-4885-5BD9-4C886050B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A9A1FA4-4C52-F6F8-B93D-8109DAE9D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7245295-B884-1486-589C-8741B3EFF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65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B0B8CE-808C-23DF-634B-D323EF2BB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A69EB27-2CE1-D6A9-3DB6-5A0C39372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5D08D92-8838-0CBF-9020-48997F1FB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5300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2086D3-6E97-1072-5385-91060D2B3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A4BAC29-B07D-8998-6AD0-4257B2EAAE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AC5BDCC-A4F1-8414-FA22-8133A724D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5929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E088834-360C-74EC-630E-A4E27F104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2C42406-BD17-4EA5-41EF-BD70DE0FC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D55063A-FA0F-8400-1569-9BA650A09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669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FEB3289-0666-6514-D98B-1FD8869C2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249AA0F-4FFC-9309-F37B-413F7876D6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307D028-51B2-5E4D-26C1-62E13058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5834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880F431-0BB0-A09E-B085-1A36E0E2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1A7736F-68AF-D989-5A31-C0DC105DB4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6056868-D8F3-9656-4AAF-ED0077B13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4363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0243F5F3-60E1-3E7A-02E8-81EB6B9C0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0054F2C9-A2EB-FD3A-F258-55E4C3033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B56DE227-EF39-F168-2FAE-25200F93B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471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903A006-35A4-83F9-420C-4CA37F68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001C359-39C2-E629-5DBF-BED0D8C27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761C5D1-E09D-385E-22C3-A4530CFA1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9832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A4AD977C-E237-CC5A-1EFD-A9FD7002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997B1038-F6E5-BA5C-B915-8A8983A64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2AD95C79-6C70-C77F-DA29-761A45E0A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690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2925DF81-8AEA-D985-F557-9CFF0E4D7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BAE25797-9A6B-6841-51E2-099C908A7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8768B317-7F1C-2918-C1EC-D0D50DE266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47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A7CEDE8-2467-C144-9150-1D86F63A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C721A42-7323-021D-6C09-0C687499A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76A5CFF-892B-1610-E642-C83A5A56C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6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CAFAC32-E15F-4BA1-13AE-F441A8DE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7C023F1-F3D9-025D-E257-2E2CC9DA4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89276B2-2FFD-46AE-2085-8F8D70537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97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94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22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6" r:id="rId15"/>
    <p:sldLayoutId id="2147483668" r:id="rId16"/>
    <p:sldLayoutId id="2147483669" r:id="rId17"/>
    <p:sldLayoutId id="2147483670" r:id="rId18"/>
    <p:sldLayoutId id="2147483671" r:id="rId19"/>
    <p:sldLayoutId id="214748367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hyperlink" Target="https://www.flaticon.com/free-icon/sound_1856230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onlinelibrary.wiley.com/doi/10.1155/2021/664997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https://ieeexplore.ieee.org/abstract/document/10779717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4124FC9-562D-CBA5-C611-F359E7BC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36" y="-1"/>
            <a:ext cx="9166636" cy="5143501"/>
          </a:xfrm>
          <a:prstGeom prst="rect">
            <a:avLst/>
          </a:prstGeom>
        </p:spPr>
      </p:pic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186946" y="1283652"/>
            <a:ext cx="4757942" cy="1269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tx1"/>
                </a:solidFill>
              </a:rPr>
              <a:t>PulseX</a:t>
            </a:r>
            <a:r>
              <a:rPr lang="en-US" sz="3200" b="1" dirty="0">
                <a:solidFill>
                  <a:schemeClr val="tx1"/>
                </a:solidFill>
              </a:rPr>
              <a:t> - The Future of Heart Care and Health</a:t>
            </a:r>
            <a:endParaRPr lang="en-GB" sz="80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3863" y="4451909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By: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Mohammed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Ameksa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Dr. Mohamed-Amine Chadi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63ABF52E-AF4A-AA37-58FD-22480D6F621C}"/>
              </a:ext>
            </a:extLst>
          </p:cNvPr>
          <p:cNvSpPr txBox="1"/>
          <p:nvPr/>
        </p:nvSpPr>
        <p:spPr>
          <a:xfrm>
            <a:off x="200584" y="3955583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Yassine Bazgour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D7FD335-F38F-C1CA-336C-ED1CB1D9C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C217BF73-2885-EEE2-C29E-E231FE1937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75889" y="440407"/>
            <a:ext cx="499222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What Must be Done!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B47C03-3A73-FF21-5935-22EAAD069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FE8B2-154C-E314-9618-B76046DD2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85F3E1BB-5061-47A2-01E0-772B7FEA8684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Embed Ai into Hardware &amp; User-Friendly System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71F5C082-95DB-8379-B147-6BAB33D210EF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Digitalization Of Heartbeat Analysis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Ecg reading ">
            <a:extLst>
              <a:ext uri="{FF2B5EF4-FFF2-40B4-BE49-F238E27FC236}">
                <a16:creationId xmlns:a16="http://schemas.microsoft.com/office/drawing/2014/main" id="{261B6459-A204-390F-7546-1A52B5D5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4" y="1597236"/>
            <a:ext cx="1427791" cy="14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ocessor ">
            <a:extLst>
              <a:ext uri="{FF2B5EF4-FFF2-40B4-BE49-F238E27FC236}">
                <a16:creationId xmlns:a16="http://schemas.microsoft.com/office/drawing/2014/main" id="{51485A5B-5FFA-DA6B-CB4D-94C80523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7" y="1597236"/>
            <a:ext cx="1427790" cy="14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7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6B25319-FF1D-7814-E0EF-3D2FC9F4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CE00275-7C84-93D3-576E-96DC469B15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System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48BA184-B733-6AF4-19E0-FDDC78B48373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altLang="en-GB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AA08F0-AF74-37D4-EBAE-970D41821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67F20E-1197-265A-641E-43F50F5EC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02A93-ECEF-2DDF-9094-7FCFD11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848FAB-627B-E5DE-39D3-3C95792BD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8" y="-3429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4" descr="Office man ">
            <a:extLst>
              <a:ext uri="{FF2B5EF4-FFF2-40B4-BE49-F238E27FC236}">
                <a16:creationId xmlns:a16="http://schemas.microsoft.com/office/drawing/2014/main" id="{BFB4A567-5F3D-69F1-DD6D-623E7355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6" y="1767280"/>
            <a:ext cx="844549" cy="8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6376F4C-E876-E034-D072-995A73131A8A}"/>
              </a:ext>
            </a:extLst>
          </p:cNvPr>
          <p:cNvCxnSpPr>
            <a:cxnSpLocks/>
          </p:cNvCxnSpPr>
          <p:nvPr/>
        </p:nvCxnSpPr>
        <p:spPr>
          <a:xfrm flipV="1">
            <a:off x="1312784" y="1738886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16" descr="Web interface ">
            <a:extLst>
              <a:ext uri="{FF2B5EF4-FFF2-40B4-BE49-F238E27FC236}">
                <a16:creationId xmlns:a16="http://schemas.microsoft.com/office/drawing/2014/main" id="{4DFE4892-B61F-C949-49D2-6484AAC7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993" y="1268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Ai ">
            <a:extLst>
              <a:ext uri="{FF2B5EF4-FFF2-40B4-BE49-F238E27FC236}">
                <a16:creationId xmlns:a16="http://schemas.microsoft.com/office/drawing/2014/main" id="{D8FE03A9-9297-76F3-906E-9AA0E62C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968" y="216182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FBB0C08F-EBC4-D9B8-A422-BCD487B57C6A}"/>
              </a:ext>
            </a:extLst>
          </p:cNvPr>
          <p:cNvSpPr txBox="1">
            <a:spLocks/>
          </p:cNvSpPr>
          <p:nvPr/>
        </p:nvSpPr>
        <p:spPr>
          <a:xfrm>
            <a:off x="4379970" y="1342540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Normal</a:t>
            </a:r>
          </a:p>
        </p:txBody>
      </p:sp>
      <p:sp>
        <p:nvSpPr>
          <p:cNvPr id="13" name="Google Shape;267;p44">
            <a:extLst>
              <a:ext uri="{FF2B5EF4-FFF2-40B4-BE49-F238E27FC236}">
                <a16:creationId xmlns:a16="http://schemas.microsoft.com/office/drawing/2014/main" id="{48854AFF-0A8F-81FD-A2BC-B4F22C820352}"/>
              </a:ext>
            </a:extLst>
          </p:cNvPr>
          <p:cNvSpPr txBox="1">
            <a:spLocks/>
          </p:cNvSpPr>
          <p:nvPr/>
        </p:nvSpPr>
        <p:spPr>
          <a:xfrm>
            <a:off x="1904746" y="801120"/>
            <a:ext cx="1254434" cy="42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Interface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8B7B4B59-943B-EB1C-80E1-0C363680649A}"/>
              </a:ext>
            </a:extLst>
          </p:cNvPr>
          <p:cNvSpPr txBox="1">
            <a:spLocks/>
          </p:cNvSpPr>
          <p:nvPr/>
        </p:nvSpPr>
        <p:spPr>
          <a:xfrm>
            <a:off x="3338358" y="2799427"/>
            <a:ext cx="1855421" cy="71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Binary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6" name="Google Shape;267;p44">
            <a:extLst>
              <a:ext uri="{FF2B5EF4-FFF2-40B4-BE49-F238E27FC236}">
                <a16:creationId xmlns:a16="http://schemas.microsoft.com/office/drawing/2014/main" id="{A380B30D-D68E-37EF-5EEB-47C7AF6479C9}"/>
              </a:ext>
            </a:extLst>
          </p:cNvPr>
          <p:cNvSpPr txBox="1">
            <a:spLocks/>
          </p:cNvSpPr>
          <p:nvPr/>
        </p:nvSpPr>
        <p:spPr>
          <a:xfrm>
            <a:off x="199458" y="2670227"/>
            <a:ext cx="906730" cy="41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User</a:t>
            </a:r>
            <a:endParaRPr lang="en-US" altLang="en-GB" dirty="0">
              <a:solidFill>
                <a:schemeClr val="tx1"/>
              </a:solidFill>
            </a:endParaRPr>
          </a:p>
        </p:txBody>
      </p:sp>
      <p:sp>
        <p:nvSpPr>
          <p:cNvPr id="17" name="Google Shape;267;p44">
            <a:extLst>
              <a:ext uri="{FF2B5EF4-FFF2-40B4-BE49-F238E27FC236}">
                <a16:creationId xmlns:a16="http://schemas.microsoft.com/office/drawing/2014/main" id="{91330000-9BE5-65B1-177F-8C7306CF4BC5}"/>
              </a:ext>
            </a:extLst>
          </p:cNvPr>
          <p:cNvSpPr txBox="1">
            <a:spLocks/>
          </p:cNvSpPr>
          <p:nvPr/>
        </p:nvSpPr>
        <p:spPr>
          <a:xfrm>
            <a:off x="945603" y="816996"/>
            <a:ext cx="1153238" cy="84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Age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Gender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Region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Smoking State</a:t>
            </a:r>
          </a:p>
        </p:txBody>
      </p:sp>
      <p:pic>
        <p:nvPicPr>
          <p:cNvPr id="20" name="Picture 20" descr="Ai ">
            <a:extLst>
              <a:ext uri="{FF2B5EF4-FFF2-40B4-BE49-F238E27FC236}">
                <a16:creationId xmlns:a16="http://schemas.microsoft.com/office/drawing/2014/main" id="{D95C1CFB-2CFD-BBA9-0557-20194455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88" y="31339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267;p44">
            <a:extLst>
              <a:ext uri="{FF2B5EF4-FFF2-40B4-BE49-F238E27FC236}">
                <a16:creationId xmlns:a16="http://schemas.microsoft.com/office/drawing/2014/main" id="{6DECA112-0D79-AB0C-CFCC-581CC283A225}"/>
              </a:ext>
            </a:extLst>
          </p:cNvPr>
          <p:cNvSpPr txBox="1">
            <a:spLocks/>
          </p:cNvSpPr>
          <p:nvPr/>
        </p:nvSpPr>
        <p:spPr>
          <a:xfrm>
            <a:off x="5087352" y="3775058"/>
            <a:ext cx="1855421" cy="67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Multi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Classifier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1D1E1F5-16E1-7E23-4373-CF92C985A610}"/>
              </a:ext>
            </a:extLst>
          </p:cNvPr>
          <p:cNvCxnSpPr>
            <a:cxnSpLocks/>
          </p:cNvCxnSpPr>
          <p:nvPr/>
        </p:nvCxnSpPr>
        <p:spPr>
          <a:xfrm>
            <a:off x="6674563" y="3438708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Results ">
            <a:extLst>
              <a:ext uri="{FF2B5EF4-FFF2-40B4-BE49-F238E27FC236}">
                <a16:creationId xmlns:a16="http://schemas.microsoft.com/office/drawing/2014/main" id="{65D07C86-9601-4B28-6CC5-9C3138CD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88" y="1204933"/>
            <a:ext cx="659623" cy="6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267;p44">
            <a:extLst>
              <a:ext uri="{FF2B5EF4-FFF2-40B4-BE49-F238E27FC236}">
                <a16:creationId xmlns:a16="http://schemas.microsoft.com/office/drawing/2014/main" id="{883A9586-4853-6E9F-4E70-B99226D9D1C6}"/>
              </a:ext>
            </a:extLst>
          </p:cNvPr>
          <p:cNvSpPr txBox="1">
            <a:spLocks/>
          </p:cNvSpPr>
          <p:nvPr/>
        </p:nvSpPr>
        <p:spPr>
          <a:xfrm>
            <a:off x="4956636" y="540808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Prediction &amp;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Confidence</a:t>
            </a:r>
          </a:p>
        </p:txBody>
      </p:sp>
      <p:pic>
        <p:nvPicPr>
          <p:cNvPr id="2054" name="Picture 6" descr="Shape ">
            <a:extLst>
              <a:ext uri="{FF2B5EF4-FFF2-40B4-BE49-F238E27FC236}">
                <a16:creationId xmlns:a16="http://schemas.microsoft.com/office/drawing/2014/main" id="{9C170174-CD1B-CF9F-E165-EFF1AF84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81" y="311678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67;p44">
            <a:extLst>
              <a:ext uri="{FF2B5EF4-FFF2-40B4-BE49-F238E27FC236}">
                <a16:creationId xmlns:a16="http://schemas.microsoft.com/office/drawing/2014/main" id="{E489C86D-1931-6B73-4777-05845F8487F8}"/>
              </a:ext>
            </a:extLst>
          </p:cNvPr>
          <p:cNvSpPr txBox="1">
            <a:spLocks/>
          </p:cNvSpPr>
          <p:nvPr/>
        </p:nvSpPr>
        <p:spPr>
          <a:xfrm>
            <a:off x="6285977" y="3017727"/>
            <a:ext cx="1414764" cy="403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37" name="Google Shape;267;p44">
            <a:extLst>
              <a:ext uri="{FF2B5EF4-FFF2-40B4-BE49-F238E27FC236}">
                <a16:creationId xmlns:a16="http://schemas.microsoft.com/office/drawing/2014/main" id="{6672E4BB-9539-A762-1A43-8140992FC34E}"/>
              </a:ext>
            </a:extLst>
          </p:cNvPr>
          <p:cNvSpPr txBox="1">
            <a:spLocks/>
          </p:cNvSpPr>
          <p:nvPr/>
        </p:nvSpPr>
        <p:spPr>
          <a:xfrm>
            <a:off x="2916083" y="2210919"/>
            <a:ext cx="844550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Encode 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Data</a:t>
            </a:r>
            <a:endParaRPr lang="en-US" altLang="en-GB" sz="1600" dirty="0">
              <a:solidFill>
                <a:schemeClr val="tx2"/>
              </a:solidFill>
            </a:endParaRPr>
          </a:p>
        </p:txBody>
      </p:sp>
      <p:sp>
        <p:nvSpPr>
          <p:cNvPr id="38" name="Google Shape;267;p44">
            <a:extLst>
              <a:ext uri="{FF2B5EF4-FFF2-40B4-BE49-F238E27FC236}">
                <a16:creationId xmlns:a16="http://schemas.microsoft.com/office/drawing/2014/main" id="{E8041071-EEB6-2216-A6E6-6B6726C195C6}"/>
              </a:ext>
            </a:extLst>
          </p:cNvPr>
          <p:cNvSpPr txBox="1">
            <a:spLocks/>
          </p:cNvSpPr>
          <p:nvPr/>
        </p:nvSpPr>
        <p:spPr>
          <a:xfrm>
            <a:off x="4449862" y="3265793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Abnormal</a:t>
            </a:r>
          </a:p>
        </p:txBody>
      </p:sp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085E5142-D87E-EC90-418C-98EC919A5995}"/>
              </a:ext>
            </a:extLst>
          </p:cNvPr>
          <p:cNvSpPr txBox="1">
            <a:spLocks/>
          </p:cNvSpPr>
          <p:nvPr/>
        </p:nvSpPr>
        <p:spPr>
          <a:xfrm>
            <a:off x="6973119" y="3742231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Disease Type &amp;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Confidence</a:t>
            </a:r>
          </a:p>
        </p:txBody>
      </p:sp>
      <p:pic>
        <p:nvPicPr>
          <p:cNvPr id="9" name="Picture 24" descr="Microchip ">
            <a:extLst>
              <a:ext uri="{FF2B5EF4-FFF2-40B4-BE49-F238E27FC236}">
                <a16:creationId xmlns:a16="http://schemas.microsoft.com/office/drawing/2014/main" id="{CED20F05-9DF8-CD16-7622-4A063C4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65" y="31375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43B0DD7-E4A7-63D5-3EEA-4D3562425472}"/>
              </a:ext>
            </a:extLst>
          </p:cNvPr>
          <p:cNvCxnSpPr>
            <a:cxnSpLocks/>
          </p:cNvCxnSpPr>
          <p:nvPr/>
        </p:nvCxnSpPr>
        <p:spPr>
          <a:xfrm>
            <a:off x="1328513" y="277381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Google Shape;267;p44">
            <a:extLst>
              <a:ext uri="{FF2B5EF4-FFF2-40B4-BE49-F238E27FC236}">
                <a16:creationId xmlns:a16="http://schemas.microsoft.com/office/drawing/2014/main" id="{7B3DDF82-BDE6-1D41-26E1-14B9B659819E}"/>
              </a:ext>
            </a:extLst>
          </p:cNvPr>
          <p:cNvSpPr txBox="1">
            <a:spLocks/>
          </p:cNvSpPr>
          <p:nvPr/>
        </p:nvSpPr>
        <p:spPr>
          <a:xfrm>
            <a:off x="1441700" y="3781691"/>
            <a:ext cx="2180525" cy="71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600" dirty="0">
                <a:solidFill>
                  <a:schemeClr val="tx1"/>
                </a:solidFill>
              </a:rPr>
              <a:t>Embedded</a:t>
            </a:r>
          </a:p>
          <a:p>
            <a:r>
              <a:rPr lang="fr-FR" altLang="en-GB" sz="1600" dirty="0">
                <a:solidFill>
                  <a:schemeClr val="tx1"/>
                </a:solidFill>
              </a:rPr>
              <a:t>System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18" name="Google Shape;267;p44">
            <a:extLst>
              <a:ext uri="{FF2B5EF4-FFF2-40B4-BE49-F238E27FC236}">
                <a16:creationId xmlns:a16="http://schemas.microsoft.com/office/drawing/2014/main" id="{61D8B644-0972-0466-0960-4A48C2B8E992}"/>
              </a:ext>
            </a:extLst>
          </p:cNvPr>
          <p:cNvSpPr txBox="1">
            <a:spLocks/>
          </p:cNvSpPr>
          <p:nvPr/>
        </p:nvSpPr>
        <p:spPr>
          <a:xfrm>
            <a:off x="1099948" y="3311246"/>
            <a:ext cx="844549" cy="59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Heartbeat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Audio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BD8A8B7-E70A-FB77-19DA-49DE8C7FA515}"/>
              </a:ext>
            </a:extLst>
          </p:cNvPr>
          <p:cNvCxnSpPr>
            <a:cxnSpLocks/>
          </p:cNvCxnSpPr>
          <p:nvPr/>
        </p:nvCxnSpPr>
        <p:spPr>
          <a:xfrm>
            <a:off x="3153457" y="1745088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C1D0A9B-2A39-C909-2B11-EB1E0A8FF50B}"/>
              </a:ext>
            </a:extLst>
          </p:cNvPr>
          <p:cNvCxnSpPr>
            <a:cxnSpLocks/>
          </p:cNvCxnSpPr>
          <p:nvPr/>
        </p:nvCxnSpPr>
        <p:spPr>
          <a:xfrm flipV="1">
            <a:off x="3153456" y="2771422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6EDC783-F9D8-BE72-F7BE-391A594D6B27}"/>
              </a:ext>
            </a:extLst>
          </p:cNvPr>
          <p:cNvCxnSpPr>
            <a:cxnSpLocks/>
          </p:cNvCxnSpPr>
          <p:nvPr/>
        </p:nvCxnSpPr>
        <p:spPr>
          <a:xfrm flipV="1">
            <a:off x="4824734" y="1736071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2563B47-732C-39D5-FFB0-DD76690C3372}"/>
              </a:ext>
            </a:extLst>
          </p:cNvPr>
          <p:cNvCxnSpPr>
            <a:cxnSpLocks/>
          </p:cNvCxnSpPr>
          <p:nvPr/>
        </p:nvCxnSpPr>
        <p:spPr>
          <a:xfrm>
            <a:off x="4824734" y="276791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3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042ABD-EAF3-BB3C-1C50-CB60198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84D4E37-D5F6-0704-01FE-186B52689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b="1" dirty="0">
                <a:solidFill>
                  <a:schemeClr val="tx1"/>
                </a:solidFill>
              </a:rPr>
              <a:t>D</a:t>
            </a:r>
            <a:r>
              <a:rPr lang="en-US" altLang="en-GB" b="1" dirty="0" err="1">
                <a:solidFill>
                  <a:schemeClr val="tx1"/>
                </a:solidFill>
              </a:rPr>
              <a:t>ata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7054526D-3431-5E67-6E8E-E385CA3EFB5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0293D-EA4C-B88E-2B9B-9C4280F4E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54B8B-A43F-FED1-0AEB-ED55DC3B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0A48D32-9F18-B8B3-4D70-6C47D134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F8532-DEB0-8466-47CB-7F99F5805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BE6E9-CC3E-6EA2-B72A-637726A37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F86D77-99A3-7FE0-0FD1-54F528AE4A92}"/>
              </a:ext>
            </a:extLst>
          </p:cNvPr>
          <p:cNvSpPr txBox="1"/>
          <p:nvPr/>
        </p:nvSpPr>
        <p:spPr>
          <a:xfrm>
            <a:off x="2356597" y="4199597"/>
            <a:ext cx="443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Source:</a:t>
            </a:r>
          </a:p>
          <a:p>
            <a:pPr algn="ctr"/>
            <a:r>
              <a:rPr lang="en-US" sz="1600" b="1" dirty="0"/>
              <a:t>https://github.com/sani002/BMD-HS-Dataset</a:t>
            </a:r>
          </a:p>
        </p:txBody>
      </p:sp>
      <p:pic>
        <p:nvPicPr>
          <p:cNvPr id="1026" name="Picture 2" descr="GitHub - sani002/BMD-HS-Dataset: Organised data">
            <a:extLst>
              <a:ext uri="{FF2B5EF4-FFF2-40B4-BE49-F238E27FC236}">
                <a16:creationId xmlns:a16="http://schemas.microsoft.com/office/drawing/2014/main" id="{015EACBE-45D3-76CF-8C1C-737EFF0F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4" y="83676"/>
            <a:ext cx="8357347" cy="417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5FF73D6-908C-B43C-0522-1C571675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FF333-274D-7112-706B-E16AD2FB2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286C5-DCC1-030E-29B0-84FBA149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6FDA3D75-577F-4543-086F-BAFB71415081}"/>
              </a:ext>
            </a:extLst>
          </p:cNvPr>
          <p:cNvSpPr txBox="1">
            <a:spLocks/>
          </p:cNvSpPr>
          <p:nvPr/>
        </p:nvSpPr>
        <p:spPr>
          <a:xfrm>
            <a:off x="2385253" y="304800"/>
            <a:ext cx="4373493" cy="5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Chunk From metadata.csv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EF71C1-9419-1B5A-F819-2AFCA179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1219200"/>
            <a:ext cx="7239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20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7AA2B6-38E2-98E7-863E-B4B45222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472E6D-0EA9-01CB-587B-9722A16A2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0B8E7-E5BB-7114-59CC-DC4A61B09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012A7757-8A21-DF00-C6AA-FC5208A84C1E}"/>
              </a:ext>
            </a:extLst>
          </p:cNvPr>
          <p:cNvSpPr txBox="1">
            <a:spLocks/>
          </p:cNvSpPr>
          <p:nvPr/>
        </p:nvSpPr>
        <p:spPr>
          <a:xfrm>
            <a:off x="2385253" y="245331"/>
            <a:ext cx="4373493" cy="5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Diseases Types Description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1CF44D-2E83-4D09-A02D-2105CB14DF30}"/>
              </a:ext>
            </a:extLst>
          </p:cNvPr>
          <p:cNvSpPr txBox="1"/>
          <p:nvPr/>
        </p:nvSpPr>
        <p:spPr>
          <a:xfrm>
            <a:off x="2242297" y="1145167"/>
            <a:ext cx="4659406" cy="3357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AS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Aortic Stenosis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AR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Aortic</a:t>
            </a:r>
            <a:r>
              <a:rPr lang="en-US" sz="2400" dirty="0">
                <a:latin typeface="Consolas" panose="020B0609020204030204" pitchFamily="49" charset="0"/>
              </a:rPr>
              <a:t> Regurgitation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latin typeface="Consolas" panose="020B0609020204030204" pitchFamily="49" charset="0"/>
              </a:rPr>
              <a:t>MS</a:t>
            </a:r>
            <a:r>
              <a:rPr lang="en-US" sz="2400" dirty="0">
                <a:latin typeface="Consolas" panose="020B0609020204030204" pitchFamily="49" charset="0"/>
              </a:rPr>
              <a:t>: Mitral Stenosis</a:t>
            </a:r>
            <a:endParaRPr lang="en-US" sz="240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MR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Mitral Regurgitation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MD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multi-disease patients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 normal patients</a:t>
            </a:r>
          </a:p>
        </p:txBody>
      </p:sp>
    </p:spTree>
    <p:extLst>
      <p:ext uri="{BB962C8B-B14F-4D97-AF65-F5344CB8AC3E}">
        <p14:creationId xmlns:p14="http://schemas.microsoft.com/office/powerpoint/2010/main" val="397003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0027B9B-1DD5-EE20-55EB-9E2F514E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1043A6FC-6392-14CE-B9B3-BD718BFFB22E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3CCB0-65D5-3A5A-A4D0-611006A8A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AB6C30-8A73-2445-3F43-594DCF191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36A6E0-B666-1213-6E04-B2DCCF7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377185"/>
            <a:ext cx="5852172" cy="43891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7E2DED3-63C9-02D7-AA40-E98E78D82D95}"/>
              </a:ext>
            </a:extLst>
          </p:cNvPr>
          <p:cNvSpPr txBox="1"/>
          <p:nvPr/>
        </p:nvSpPr>
        <p:spPr>
          <a:xfrm>
            <a:off x="2922484" y="4300447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20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88C133F-F272-7665-9943-5CEEAF938ACB}"/>
              </a:ext>
            </a:extLst>
          </p:cNvPr>
          <p:cNvSpPr txBox="1"/>
          <p:nvPr/>
        </p:nvSpPr>
        <p:spPr>
          <a:xfrm>
            <a:off x="3606047" y="4298201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30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099684-9005-7256-D6E8-E9616361BE9E}"/>
              </a:ext>
            </a:extLst>
          </p:cNvPr>
          <p:cNvSpPr txBox="1"/>
          <p:nvPr/>
        </p:nvSpPr>
        <p:spPr>
          <a:xfrm>
            <a:off x="4350119" y="4295959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40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F7D4F98-8D6C-2507-367D-DEAC880F941C}"/>
              </a:ext>
            </a:extLst>
          </p:cNvPr>
          <p:cNvSpPr txBox="1"/>
          <p:nvPr/>
        </p:nvSpPr>
        <p:spPr>
          <a:xfrm>
            <a:off x="5067302" y="4293714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50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A74CC7-13CE-B557-9F45-8728D05620F7}"/>
              </a:ext>
            </a:extLst>
          </p:cNvPr>
          <p:cNvSpPr txBox="1"/>
          <p:nvPr/>
        </p:nvSpPr>
        <p:spPr>
          <a:xfrm>
            <a:off x="5797933" y="4298192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60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04516D-424F-D5FC-3002-3A4891732146}"/>
              </a:ext>
            </a:extLst>
          </p:cNvPr>
          <p:cNvSpPr txBox="1"/>
          <p:nvPr/>
        </p:nvSpPr>
        <p:spPr>
          <a:xfrm>
            <a:off x="6515111" y="4295946"/>
            <a:ext cx="3854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8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35D5075-FF23-E285-7EA9-A298EE7A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3714B901-A2B3-168E-111A-A066A0F9091F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4E2D2A-3EC3-EC06-B526-074D59AE6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A2E625-E2D2-7E68-A483-1F20E4A90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A5C187-366A-33C9-C76C-E28EA3BBE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377185"/>
            <a:ext cx="5852172" cy="43891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F47BD08-2F6E-102B-0D29-277F18EEB9F6}"/>
              </a:ext>
            </a:extLst>
          </p:cNvPr>
          <p:cNvSpPr txBox="1"/>
          <p:nvPr/>
        </p:nvSpPr>
        <p:spPr>
          <a:xfrm>
            <a:off x="3130920" y="4300447"/>
            <a:ext cx="802342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 err="1"/>
              <a:t>Female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7F6CCC-E05A-821A-C1A3-44F001A7B64D}"/>
              </a:ext>
            </a:extLst>
          </p:cNvPr>
          <p:cNvSpPr txBox="1"/>
          <p:nvPr/>
        </p:nvSpPr>
        <p:spPr>
          <a:xfrm>
            <a:off x="5508805" y="4300446"/>
            <a:ext cx="802342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Male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2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4F3B034-A316-1753-5281-B8CB9B2BC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1D385BD-EAD7-2979-7754-2334EAA9CAF9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48B140-4309-5368-6E20-3366EB5CD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81767-1D80-04B6-8881-CB5E3C31F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162264-9489-05B8-EAE0-DA6443B6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377185"/>
            <a:ext cx="5852172" cy="43891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50CE65-AF4D-5A2E-C81B-E604B99FA13C}"/>
              </a:ext>
            </a:extLst>
          </p:cNvPr>
          <p:cNvSpPr txBox="1"/>
          <p:nvPr/>
        </p:nvSpPr>
        <p:spPr>
          <a:xfrm>
            <a:off x="5432612" y="4293724"/>
            <a:ext cx="726141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Urban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9052C7-B95A-0784-410C-3FBC7E51EED2}"/>
              </a:ext>
            </a:extLst>
          </p:cNvPr>
          <p:cNvSpPr txBox="1"/>
          <p:nvPr/>
        </p:nvSpPr>
        <p:spPr>
          <a:xfrm>
            <a:off x="3171264" y="4300447"/>
            <a:ext cx="726141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/>
              <a:t>Rural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1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5DF0B20-5CA3-AD8E-26F0-9D47D692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8CFE9AA5-B848-069D-AD1B-EC72B4B46C03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79ACDD-610D-38FF-A2FD-7E656B1EC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7F32D-4CE8-139A-D3D3-693B5A447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5BA4D6-037B-DCC2-157A-46B7953A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377185"/>
            <a:ext cx="5852172" cy="43891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7BCD148-0E33-4BC4-15EA-3EF7EE9C3A7B}"/>
              </a:ext>
            </a:extLst>
          </p:cNvPr>
          <p:cNvSpPr txBox="1"/>
          <p:nvPr/>
        </p:nvSpPr>
        <p:spPr>
          <a:xfrm>
            <a:off x="3211608" y="4300447"/>
            <a:ext cx="701489" cy="26161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sz="1100" dirty="0" err="1"/>
              <a:t>Healthy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10D656-DF3C-19BF-0B7A-5C2B8749525A}"/>
              </a:ext>
            </a:extLst>
          </p:cNvPr>
          <p:cNvSpPr txBox="1"/>
          <p:nvPr/>
        </p:nvSpPr>
        <p:spPr>
          <a:xfrm>
            <a:off x="5340721" y="4300446"/>
            <a:ext cx="986119" cy="26161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sz="1100" dirty="0"/>
              <a:t>Not </a:t>
            </a:r>
            <a:r>
              <a:rPr lang="fr-FR" sz="1100" dirty="0" err="1"/>
              <a:t>Healthy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698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467114-91C1-AA57-F9F2-48988DD4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9A0E6-77D8-FB7A-D243-577A9BB7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940FC-341D-E879-A089-595245D5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53" y="605669"/>
            <a:ext cx="8240806" cy="369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🔊  872 audios</a:t>
            </a:r>
            <a:br>
              <a:rPr lang="en-US" sz="2000" b="1" dirty="0"/>
            </a:br>
            <a:r>
              <a:rPr lang="en-US" sz="2000" b="1" dirty="0"/>
              <a:t>🩺  6 diagnostic categories | 1 Normal </a:t>
            </a:r>
            <a:r>
              <a:rPr lang="en-US" sz="2000" b="1"/>
              <a:t>| 5 </a:t>
            </a:r>
            <a:r>
              <a:rPr lang="en-US" sz="2000" b="1" dirty="0"/>
              <a:t>Abnormal</a:t>
            </a:r>
            <a:br>
              <a:rPr lang="en-US" sz="2000" b="1" dirty="0"/>
            </a:br>
            <a:r>
              <a:rPr lang="en-US" sz="2000" dirty="0"/>
              <a:t>🧑  </a:t>
            </a:r>
            <a:r>
              <a:rPr lang="en-US" sz="2000" b="1" dirty="0"/>
              <a:t>Patient Metadata: age | gender | region | if they smoke or not</a:t>
            </a:r>
            <a:br>
              <a:rPr lang="en-US" sz="2000" b="1" dirty="0"/>
            </a:br>
            <a:r>
              <a:rPr lang="en-US" sz="2000" b="1" dirty="0"/>
              <a:t>✅  Good-quality audios</a:t>
            </a:r>
            <a:br>
              <a:rPr lang="en-US" sz="2000" b="1" dirty="0"/>
            </a:br>
            <a:r>
              <a:rPr lang="en-US" sz="2000" b="1" dirty="0"/>
              <a:t>⚖️  Class imbalance with Multi-Disease as majority class</a:t>
            </a:r>
            <a:br>
              <a:rPr lang="en-US" sz="2000" b="1" dirty="0"/>
            </a:br>
            <a:r>
              <a:rPr lang="en-US" sz="2000" b="1" dirty="0"/>
              <a:t>📊  Widely used for heartbeats anomaly classification models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A4D1E79-CCDF-7C0D-8F3C-50A17695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765A5CE-083C-1668-2D83-515795002B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29834" y="439947"/>
            <a:ext cx="368433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Data Preprocessing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AA744-9864-89C5-9D56-409BCAB26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D9CEB2-2EAF-5E8D-F9C0-153034773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FC1D93A7-550D-560F-A5B3-CFB95C219C6C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Boosting Audios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Volume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C43CED1E-5926-5ADA-CB86-4353E82DE4F9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Adding </a:t>
            </a:r>
            <a:r>
              <a:rPr lang="en-US" sz="1800" b="1" dirty="0" err="1"/>
              <a:t>Guassian</a:t>
            </a:r>
            <a:endParaRPr lang="en-US" sz="1800" b="1" dirty="0"/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Noise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Curve ">
            <a:extLst>
              <a:ext uri="{FF2B5EF4-FFF2-40B4-BE49-F238E27FC236}">
                <a16:creationId xmlns:a16="http://schemas.microsoft.com/office/drawing/2014/main" id="{2960CB19-4D9E-2F70-86B3-60C548FB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3876"/>
            <a:ext cx="1427793" cy="14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ound ">
            <a:hlinkClick r:id="rId4" tooltip="Sound"/>
            <a:extLst>
              <a:ext uri="{FF2B5EF4-FFF2-40B4-BE49-F238E27FC236}">
                <a16:creationId xmlns:a16="http://schemas.microsoft.com/office/drawing/2014/main" id="{3FB6D06F-5FFD-74AC-B348-FE44E7D3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9" y="1593880"/>
            <a:ext cx="1427789" cy="14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9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6E64398-F4A4-A23D-A52A-87BE26404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A9D8D1-805F-E85C-B5F9-F90B454E0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6" name="Picture 2" descr="Binary code ">
            <a:extLst>
              <a:ext uri="{FF2B5EF4-FFF2-40B4-BE49-F238E27FC236}">
                <a16:creationId xmlns:a16="http://schemas.microsoft.com/office/drawing/2014/main" id="{63CC5EB0-79F1-6D0C-4A4E-E13C25A0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48436" y="217905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istribution ">
            <a:extLst>
              <a:ext uri="{FF2B5EF4-FFF2-40B4-BE49-F238E27FC236}">
                <a16:creationId xmlns:a16="http://schemas.microsoft.com/office/drawing/2014/main" id="{DD2B7C07-0A7C-6F19-9F3B-BD215B42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9581" y="217906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B52B14F-DAC2-CCE6-1137-339A81EAD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1573397"/>
            <a:ext cx="26810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8779AF-1ED8-D100-07A0-7CED19C8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1568279"/>
            <a:ext cx="29745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830D62E-4E74-6D1D-1BE4-48148F858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095130"/>
            <a:ext cx="376069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6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704 Audios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N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ormal Class: 168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Class: 335 Audios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Class: 336 Audios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1229B6F-C593-8CB4-7E78-4154BFF95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2697" y="2105365"/>
            <a:ext cx="387384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6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704 Audios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Normal Class: 168 Audios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ar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336 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as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384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mr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528 Audios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ms: 528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md: 2448 Audios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E0D6C8-7B0C-9898-584E-DC376D76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4E3EEB9-B30F-0C73-C99B-5EB3906BA7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7418575-0055-B7D7-0999-D750194AC35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A7AAD-28BD-6461-F5F0-009B51DD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52C4-E04B-0087-A1BA-FD555BCB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0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22E7597-96D4-B174-1827-70C7DDE2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F6C9CF-A729-A7F6-12F9-853EFA4F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5BFC1-134F-B16B-BD23-133ABC8A3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3B4CC585-5242-4AC9-907D-AD2702E19036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ResNet-18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6F15C-C31D-F5A1-BAC1-C1D6E934542D}"/>
              </a:ext>
            </a:extLst>
          </p:cNvPr>
          <p:cNvSpPr txBox="1"/>
          <p:nvPr/>
        </p:nvSpPr>
        <p:spPr>
          <a:xfrm>
            <a:off x="363069" y="2015714"/>
            <a:ext cx="5674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3"/>
              </a:rPr>
              <a:t>https://onlinelibrary.wiley.com/doi/10.1155/2021/6649970</a:t>
            </a:r>
            <a:endParaRPr lang="en-US" sz="1600" b="1" i="1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D1790D-05EA-AD1E-5F69-F82A5D3D88BA}"/>
              </a:ext>
            </a:extLst>
          </p:cNvPr>
          <p:cNvSpPr txBox="1"/>
          <p:nvPr/>
        </p:nvSpPr>
        <p:spPr>
          <a:xfrm>
            <a:off x="363069" y="2700126"/>
            <a:ext cx="5849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3"/>
              </a:rPr>
              <a:t>https://journals.sagepub.com/doi/abs/10.3233/MGS-220317</a:t>
            </a:r>
            <a:endParaRPr lang="en-US" sz="1600" b="1" i="1" u="sng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2C05D83-C708-9D68-8638-5865C239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2015714"/>
            <a:ext cx="157554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6.5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64292BD-717A-63C6-459F-7FA5654A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3400402"/>
            <a:ext cx="157554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8.6%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1CAC8B0-93A9-A2A5-B8A0-AFDFFB7A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2694376"/>
            <a:ext cx="164278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98.95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6DA580D-7A69-629C-B8F8-3984872D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9" y="1808258"/>
            <a:ext cx="9681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2021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A054C8D-07FB-5F2C-7188-DDE8809B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3186968"/>
            <a:ext cx="9681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2024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5894E6E-CDF6-CD7D-F2EA-7E5B2BCD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2494386"/>
            <a:ext cx="158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2022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C603B3-E670-A848-C012-8DDAAF357A7B}"/>
              </a:ext>
            </a:extLst>
          </p:cNvPr>
          <p:cNvSpPr txBox="1"/>
          <p:nvPr/>
        </p:nvSpPr>
        <p:spPr>
          <a:xfrm>
            <a:off x="363070" y="3399428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4"/>
              </a:rPr>
              <a:t>https://ieeexplore.ieee.org/abstract/document/10779717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315203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09B6089-11C6-1631-BD76-784CE7C7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15E6AA-A25C-E83B-433A-D391C375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97FB7-032C-CB2D-32DF-294E56093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15A04B-3699-0765-70B6-A22279AC6941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ResNet-18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1C8A61B-79AC-6C38-BB5D-9654F6284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968" y="1805547"/>
            <a:ext cx="57620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Input Size</a:t>
            </a:r>
            <a:r>
              <a:rPr lang="en-US" sz="1800" dirty="0"/>
              <a:t>: 224 × 224 × 3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Parameters</a:t>
            </a:r>
            <a:r>
              <a:rPr lang="en-US" sz="1800" dirty="0"/>
              <a:t>: 11,689,512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Size</a:t>
            </a:r>
            <a:r>
              <a:rPr lang="en-US" sz="1800" dirty="0"/>
              <a:t>: 11,689,512 </a:t>
            </a:r>
            <a:r>
              <a:rPr lang="en-US" sz="1200" dirty="0"/>
              <a:t>(parameters)</a:t>
            </a:r>
            <a:r>
              <a:rPr lang="en-US" sz="1800" dirty="0"/>
              <a:t> × 4 </a:t>
            </a:r>
            <a:r>
              <a:rPr lang="en-US" sz="1200" dirty="0"/>
              <a:t>(byte) </a:t>
            </a:r>
            <a:r>
              <a:rPr lang="en-US" sz="1800" dirty="0"/>
              <a:t>= 46.75 MB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FLOPs</a:t>
            </a:r>
            <a:r>
              <a:rPr lang="en-US" sz="1800" dirty="0"/>
              <a:t>: ~1.8B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Depth</a:t>
            </a:r>
            <a:r>
              <a:rPr lang="en-US" sz="1800" dirty="0"/>
              <a:t>: 18 layers</a:t>
            </a:r>
            <a:br>
              <a:rPr lang="en-US" sz="1800" dirty="0"/>
            </a:br>
            <a:r>
              <a:rPr lang="en-US" sz="1800" dirty="0"/>
              <a:t>• </a:t>
            </a:r>
            <a:r>
              <a:rPr lang="en-US" sz="1800" b="1" dirty="0"/>
              <a:t>Training Speed</a:t>
            </a:r>
            <a:r>
              <a:rPr lang="en-US" sz="1800" dirty="0"/>
              <a:t>: Very fast due to simple residual blocks and shallow depth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10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75BF112-14E6-2379-D41A-5C42283B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F8313-5EAB-B868-6ECA-6A4B2F876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BA194D-06D9-30F5-585E-26D7A023E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439A2AFB-0C0C-685F-0321-9FF6D33848CA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ResNet-18 Architecture</a:t>
            </a:r>
          </a:p>
        </p:txBody>
      </p:sp>
      <p:pic>
        <p:nvPicPr>
          <p:cNvPr id="5122" name="Picture 2" descr="Original ResNet-18 Architecture">
            <a:extLst>
              <a:ext uri="{FF2B5EF4-FFF2-40B4-BE49-F238E27FC236}">
                <a16:creationId xmlns:a16="http://schemas.microsoft.com/office/drawing/2014/main" id="{3C6324EB-228A-8D14-B516-5CA3E770E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1471052"/>
            <a:ext cx="8467725" cy="228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CAB88F-E787-91B4-4A32-70324A3426DE}"/>
              </a:ext>
            </a:extLst>
          </p:cNvPr>
          <p:cNvSpPr txBox="1"/>
          <p:nvPr/>
        </p:nvSpPr>
        <p:spPr>
          <a:xfrm>
            <a:off x="632012" y="3967629"/>
            <a:ext cx="7879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https://www.researchgate.net/publication/336642248_A_Deep_Learning_Approach_for_Automated_Diagnosis_and_Multi-Class_Classification_of_Alzheimer's_Disease_Stages_Using_Resting-State_fMRI_and_Residual_Neural_Networks</a:t>
            </a:r>
          </a:p>
        </p:txBody>
      </p:sp>
    </p:spTree>
    <p:extLst>
      <p:ext uri="{BB962C8B-B14F-4D97-AF65-F5344CB8AC3E}">
        <p14:creationId xmlns:p14="http://schemas.microsoft.com/office/powerpoint/2010/main" val="851325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Prototype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51ACC8D-A3FA-B2C9-5951-E461A4E3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CC3AC-3420-B067-98D9-EEBB88E5F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2F9A46-9015-402C-C746-CBB43436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DDB60-57BD-BE3D-C784-C30731E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4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A5E352E9-4805-1DD8-29AD-10AF8CCC02F5}"/>
              </a:ext>
            </a:extLst>
          </p:cNvPr>
          <p:cNvSpPr txBox="1">
            <a:spLocks/>
          </p:cNvSpPr>
          <p:nvPr/>
        </p:nvSpPr>
        <p:spPr>
          <a:xfrm>
            <a:off x="2979832" y="1617220"/>
            <a:ext cx="3184335" cy="84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7,095,536</a:t>
            </a:r>
            <a:endParaRPr lang="en-US" altLang="en-GB" sz="4000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3EDA9D27-2B26-4C24-2A21-40684F38E4FD}"/>
              </a:ext>
            </a:extLst>
          </p:cNvPr>
          <p:cNvSpPr txBox="1"/>
          <p:nvPr/>
        </p:nvSpPr>
        <p:spPr>
          <a:xfrm>
            <a:off x="2731480" y="4304537"/>
            <a:ext cx="368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https://data.who.int/dashboards/covid19/deaths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250697A-A50F-731B-1B04-6A91C9B0BE02}"/>
              </a:ext>
            </a:extLst>
          </p:cNvPr>
          <p:cNvSpPr txBox="1">
            <a:spLocks/>
          </p:cNvSpPr>
          <p:nvPr/>
        </p:nvSpPr>
        <p:spPr>
          <a:xfrm>
            <a:off x="1646256" y="2300734"/>
            <a:ext cx="5851488" cy="13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  <a:buNone/>
            </a:pP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Number of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YAFdJt8dAY0 0"/>
              </a:rPr>
              <a:t>Covid19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 deaths worldwide</a:t>
            </a:r>
            <a:br>
              <a:rPr lang="en-US" sz="2800" dirty="0">
                <a:solidFill>
                  <a:schemeClr val="tx1"/>
                </a:solidFill>
                <a:latin typeface="YAFdJt8dAY0 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( 2019 - 2024 )</a:t>
            </a:r>
            <a:endParaRPr lang="en-US" sz="2800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7A27319-C919-6F38-86DB-A40F6BF7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B1F607-E8CA-62A9-179A-6A95549A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2FC26-6A89-7F12-B509-200F8A51A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66C46E-4684-035C-936B-80743642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13" y="-1"/>
            <a:ext cx="63971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30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60F9B9-5F68-1164-034C-2A511A236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5F3BA-289D-E101-F2B7-D3BDF310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78B27-E1A4-4D1A-2CF4-40F0BFB70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2A1065-71FC-FDBC-F157-396A1E7A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C72F53C-3578-EAFD-9131-BA721EB7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A5E0D01-4144-B7F0-1C1F-5422023C9A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EE597A5-CB5C-8A5B-76EE-74AEF99DDD89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C9971-D646-C73D-20C7-3246C7208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58F0F6-6867-2FAA-EE97-0B2F66D59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5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7" y="196130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66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9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2632678" y="322275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706828" y="320683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5072630" y="321005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1E6247-4806-1A5C-B6B4-D9BA1D62D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96" y="1851354"/>
            <a:ext cx="1471826" cy="1355476"/>
          </a:xfrm>
          <a:prstGeom prst="rect">
            <a:avLst/>
          </a:prstGeom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A214325-291C-1AC2-8FB6-20E74F620EE8}"/>
              </a:ext>
            </a:extLst>
          </p:cNvPr>
          <p:cNvSpPr txBox="1">
            <a:spLocks/>
          </p:cNvSpPr>
          <p:nvPr/>
        </p:nvSpPr>
        <p:spPr>
          <a:xfrm>
            <a:off x="7108840" y="3189209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Python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7DC552E-7D51-CA8A-6775-CE97AE8480C3}"/>
              </a:ext>
            </a:extLst>
          </p:cNvPr>
          <p:cNvSpPr/>
          <p:nvPr/>
        </p:nvSpPr>
        <p:spPr>
          <a:xfrm rot="5400000">
            <a:off x="3282889" y="1530126"/>
            <a:ext cx="373559" cy="507226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3D89AEBE-D628-43CC-0CE2-BEDCBB100A30}"/>
              </a:ext>
            </a:extLst>
          </p:cNvPr>
          <p:cNvSpPr txBox="1">
            <a:spLocks/>
          </p:cNvSpPr>
          <p:nvPr/>
        </p:nvSpPr>
        <p:spPr>
          <a:xfrm>
            <a:off x="2606110" y="4372996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Frontend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2139018-EC7E-BFD9-0DA5-1926844C113A}"/>
              </a:ext>
            </a:extLst>
          </p:cNvPr>
          <p:cNvSpPr txBox="1">
            <a:spLocks/>
          </p:cNvSpPr>
          <p:nvPr/>
        </p:nvSpPr>
        <p:spPr>
          <a:xfrm>
            <a:off x="6807149" y="3788958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Backend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34AA417-EEF6-521A-FE4C-A80913E2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10E827-3F93-390F-6F7E-2BD03F86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7848A4-12CC-9120-D2D2-44A41C1AF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105B2D-95A9-F93D-85DD-3CC96736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8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471F837-F324-11B2-D1E4-C16690A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55FBA-FA0C-B62B-03BE-95764B25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C52A3-D637-FC76-70DB-813418CC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41F790-44EC-63E4-75C8-769D68AE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1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278A0E-0159-9737-D1D4-4D42C045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03E2AD6-2799-123F-CE86-A6B17CD3F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C4593F-DC2D-1C44-2A4C-41B61E3E3D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B9218E7F-FE07-44CB-5E59-FD41E2316785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0F799-2856-D28C-C2F7-0ED164350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CA1D4-790E-15A4-8ADE-0194DC8ED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24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72A6ACC-6184-4FB9-4ECD-B3B1B78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EBDD7-256C-314C-8C9C-A9BB7EB6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5EED7-7A1F-4ABB-3A62-D616A58B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54A261-1155-9CD3-07D4-3CFF40DECBD5}"/>
              </a:ext>
            </a:extLst>
          </p:cNvPr>
          <p:cNvSpPr txBox="1">
            <a:spLocks/>
          </p:cNvSpPr>
          <p:nvPr/>
        </p:nvSpPr>
        <p:spPr>
          <a:xfrm>
            <a:off x="1899560" y="2255576"/>
            <a:ext cx="5344879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Binary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407459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254C25B-44FD-ED0F-7902-AAFB5B36E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889F7F-CB44-4CA7-111A-73D14196F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302B8-2FC9-CFC1-CCED-EB1C160F4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FE532F-241E-1270-21C0-439C0F0A3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376" y="995763"/>
            <a:ext cx="5123329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Validation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Accuracy: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92.65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89.19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97.06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92.96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65343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F2FB720-A477-500E-4EB4-E5F71E408AD7}"/>
              </a:ext>
            </a:extLst>
          </p:cNvPr>
          <p:cNvSpPr txBox="1"/>
          <p:nvPr/>
        </p:nvSpPr>
        <p:spPr>
          <a:xfrm>
            <a:off x="1408512" y="2505242"/>
            <a:ext cx="6326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eaths 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ue </a:t>
            </a:r>
            <a:r>
              <a:rPr lang="en-US" sz="2400" i="0" dirty="0">
                <a:solidFill>
                  <a:schemeClr val="tx1"/>
                </a:solidFill>
                <a:effectLst/>
              </a:rPr>
              <a:t>Cardiovascular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 Diseases (CVD)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algn="ctr" rtl="0">
              <a:buNone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( 2021 )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Titre 5">
            <a:extLst>
              <a:ext uri="{FF2B5EF4-FFF2-40B4-BE49-F238E27FC236}">
                <a16:creationId xmlns:a16="http://schemas.microsoft.com/office/drawing/2014/main" id="{140F88DC-45C2-6F50-0C3B-BA08CE4C87E9}"/>
              </a:ext>
            </a:extLst>
          </p:cNvPr>
          <p:cNvSpPr txBox="1">
            <a:spLocks/>
          </p:cNvSpPr>
          <p:nvPr/>
        </p:nvSpPr>
        <p:spPr>
          <a:xfrm>
            <a:off x="2908128" y="1608262"/>
            <a:ext cx="3327744" cy="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20 500 000</a:t>
            </a:r>
            <a:endParaRPr lang="en-US" sz="5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F8EF3C-A18A-3696-5086-0F3B732024B4}"/>
              </a:ext>
            </a:extLst>
          </p:cNvPr>
          <p:cNvSpPr txBox="1"/>
          <p:nvPr/>
        </p:nvSpPr>
        <p:spPr>
          <a:xfrm>
            <a:off x="162560" y="4058856"/>
            <a:ext cx="8833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https://world-heart-federation.org/news/deaths-from-cardiovascular-disease-surged-60-globally-over-the-last-30-years-report/#:~:text=GENEVA%2C%2020%20May%202023%20%E2%80%93%20Deaths%20from,occurring%20in%20low%2D%20and%20middle%2Dincome%20countries%20(LMICs).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38DA92F-C5DE-78B8-A9A7-EE6A6AF9F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5D4576-EAFE-A0FA-A666-E0D39642C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457C7-0468-3DB5-428C-8818CE01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12CDAC-BD26-3637-2078-CD7ED953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6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2851D2A-341F-CD42-6081-67322CEC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4F0FC-EA09-B035-0510-C92AFDF7A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7EDC3F-E0E6-783C-748A-CCB7D8C4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22B01E-AD89-1B5F-0944-B9B6AFF6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3" y="422905"/>
            <a:ext cx="6400813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0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E5BE9D3-7FB7-7915-AD6B-C42485F1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8FF919-66C4-C8ED-D71E-BAA7DE343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9675F-37DA-E058-55C7-95A5C8E71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AAB9FC-7FF1-D74F-9DA4-BE16E095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62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0915082-A3F3-AD23-02BA-474E4A57A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5A6388-7C9E-580D-F147-3E5A11334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5E723D-73D3-CB7D-FF44-D280C90AE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4EEAB6-280B-CB50-EAC1-9999B539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3" y="422905"/>
            <a:ext cx="6400813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90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C2A26F0-8539-C1DE-2F5E-03013F4E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ABD526-FB4D-A935-9ED0-03C4477E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0A74FD-92C4-5870-714D-AE66A7443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73711C0B-51AE-F91D-0D40-98D958081B03}"/>
              </a:ext>
            </a:extLst>
          </p:cNvPr>
          <p:cNvSpPr txBox="1">
            <a:spLocks/>
          </p:cNvSpPr>
          <p:nvPr/>
        </p:nvSpPr>
        <p:spPr>
          <a:xfrm>
            <a:off x="1899560" y="2255576"/>
            <a:ext cx="5344879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Multi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4180950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FBC1EA9-6491-D061-EF2B-2A9E9788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A9CA3-C412-F59D-8C1E-F3E5DC97A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4B8A6-29CE-38D2-792C-BE16DF06D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A0AF76-8F8A-5BFB-0934-9B812DCDF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30" y="995763"/>
            <a:ext cx="4908176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Accuracy: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80.62%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81.13%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80.33%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77.57%</a:t>
            </a:r>
          </a:p>
        </p:txBody>
      </p:sp>
    </p:spTree>
    <p:extLst>
      <p:ext uri="{BB962C8B-B14F-4D97-AF65-F5344CB8AC3E}">
        <p14:creationId xmlns:p14="http://schemas.microsoft.com/office/powerpoint/2010/main" val="473835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66D25-FE82-A4EF-4DE3-48516577C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AEEFA0-6C8D-2031-1B69-2DF77DA94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820D6-C1A4-1312-1BB5-7E75CAD90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ED033E-9717-F10F-3330-BB3036781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97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01E1075-D266-09DD-B91D-F5CE23E6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2B500-5CFD-F9BD-D4DC-A12961C17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B8E94-0206-02A3-B6D3-B6391C4A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853D3D-E933-DA54-ED41-4D003C6D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6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2869CC5-577F-DBE5-F664-4200BF197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4FF8E5-EE78-7894-2536-8B1533500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B21733-170F-9BAD-4D68-0174781C6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57899E-F689-1FFD-D4B9-2A3FE312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21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C07AC68-B8B8-F216-4664-4EFFDD39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4D2048-D1BC-ABD7-FCD2-168F7C6EE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70B0EE-0321-F240-182C-FD391481B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F82564-C0B3-8A23-56F0-31E11732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1" y="422905"/>
            <a:ext cx="6318517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5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6022484-7A55-229D-E43C-6B7F166E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5">
            <a:extLst>
              <a:ext uri="{FF2B5EF4-FFF2-40B4-BE49-F238E27FC236}">
                <a16:creationId xmlns:a16="http://schemas.microsoft.com/office/drawing/2014/main" id="{1DB73E8E-B261-EDDD-4586-A04DD90877C0}"/>
              </a:ext>
            </a:extLst>
          </p:cNvPr>
          <p:cNvSpPr txBox="1">
            <a:spLocks/>
          </p:cNvSpPr>
          <p:nvPr/>
        </p:nvSpPr>
        <p:spPr>
          <a:xfrm>
            <a:off x="720000" y="2526104"/>
            <a:ext cx="7704000" cy="11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2400" dirty="0"/>
              <a:t>people living with heart and circulatory diseases across the world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36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62A3490-7E21-F332-648A-FCEDCAEFB30A}"/>
              </a:ext>
            </a:extLst>
          </p:cNvPr>
          <p:cNvSpPr txBox="1">
            <a:spLocks/>
          </p:cNvSpPr>
          <p:nvPr/>
        </p:nvSpPr>
        <p:spPr>
          <a:xfrm>
            <a:off x="2700864" y="1611333"/>
            <a:ext cx="3742272" cy="76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640 000 000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3418867-CCB6-2893-493D-003A2D1A16D1}"/>
              </a:ext>
            </a:extLst>
          </p:cNvPr>
          <p:cNvSpPr txBox="1"/>
          <p:nvPr/>
        </p:nvSpPr>
        <p:spPr>
          <a:xfrm>
            <a:off x="1086626" y="4071922"/>
            <a:ext cx="697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https://www.bhf.org.uk/-/media/files/for-professionals/research/heart-statistics/bhf-cvd-statistics-global-factsheet.pdf</a:t>
            </a:r>
          </a:p>
        </p:txBody>
      </p:sp>
    </p:spTree>
    <p:extLst>
      <p:ext uri="{BB962C8B-B14F-4D97-AF65-F5344CB8AC3E}">
        <p14:creationId xmlns:p14="http://schemas.microsoft.com/office/powerpoint/2010/main" val="2207224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7E9E45F-FF16-E24B-B235-725B99C1E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EE012A-1600-BEE5-4776-DAAE2765A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DE401-2A21-921B-D317-3DF3CA7B1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0BADCB-8A01-1CB4-1677-7EC3D8E7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32" y="0"/>
            <a:ext cx="6891536" cy="5143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FFCB51-3E07-AE29-7914-14301B67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32" y="0"/>
            <a:ext cx="68915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7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2B13212-950F-BA28-BEEB-4E6B41720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FE2A63-EE28-B1A5-AE96-7DE33EB09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CB7102-4EFB-958C-382A-42262EC2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5CA000-999B-8B4F-2770-5E6D42D0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52" y="0"/>
            <a:ext cx="68392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03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21C5118-CD29-BBB6-A6A1-AD557F073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2E2EC-3053-0258-A3F8-22EF09CD9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77C86-571A-639D-CCDF-47B8C154A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060049-6500-4023-CE26-3E94BB7C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66" y="0"/>
            <a:ext cx="6623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7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4439773-36E4-1E2F-D58D-BA4F17AF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C49ECB1-A567-3E6A-67C1-D6C785982A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BE4308E-64C0-D1F2-2F53-4094945E4E5B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A3B000-2820-D2C2-CA49-98AFB12B4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0E5CD1-B783-1045-1041-E335EB688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3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1</a:t>
            </a:r>
            <a:r>
              <a:rPr lang="en-US" b="1" dirty="0">
                <a:solidFill>
                  <a:schemeClr val="tx1"/>
                </a:solidFill>
              </a:rPr>
              <a:t>0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506564" y="3130677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Early Detection of Cardiovascular Issues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Cancer cell ">
            <a:extLst>
              <a:ext uri="{FF2B5EF4-FFF2-40B4-BE49-F238E27FC236}">
                <a16:creationId xmlns:a16="http://schemas.microsoft.com/office/drawing/2014/main" id="{012664C2-F35D-82D4-3958-6CDE6A8C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6" y="1549067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352962" y="3130677"/>
            <a:ext cx="2366357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Low-Cost, High-Quality Acoustic Analysis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686548" y="3130677"/>
            <a:ext cx="2000251" cy="97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Real-Time Monitoring &amp; AI Insights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Monitor ">
            <a:extLst>
              <a:ext uri="{FF2B5EF4-FFF2-40B4-BE49-F238E27FC236}">
                <a16:creationId xmlns:a16="http://schemas.microsoft.com/office/drawing/2014/main" id="{1297C7B9-A15F-CF65-2552-A3C19E88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06" y="1549066"/>
            <a:ext cx="1399167" cy="13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fordable ">
            <a:extLst>
              <a:ext uri="{FF2B5EF4-FFF2-40B4-BE49-F238E27FC236}">
                <a16:creationId xmlns:a16="http://schemas.microsoft.com/office/drawing/2014/main" id="{4B141348-D4F2-1CB6-56F2-94913D5A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058" y="1549066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Low-Quality and Noisy Data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Low-Quality Hardware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Hard disk drive ">
            <a:extLst>
              <a:ext uri="{FF2B5EF4-FFF2-40B4-BE49-F238E27FC236}">
                <a16:creationId xmlns:a16="http://schemas.microsoft.com/office/drawing/2014/main" id="{4D303C1C-E847-1540-33D8-AA215A05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7238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d review ">
            <a:extLst>
              <a:ext uri="{FF2B5EF4-FFF2-40B4-BE49-F238E27FC236}">
                <a16:creationId xmlns:a16="http://schemas.microsoft.com/office/drawing/2014/main" id="{F795CE76-340B-F634-3B0D-5904C09A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6" y="1593876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4E3D356D-F54D-F512-DF06-730BD91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0" y="1581174"/>
            <a:ext cx="1494858" cy="14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6042377" y="3238521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Enlarge Dataset and Improve its Quality</a:t>
            </a: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350111" y="3238521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Test Other Pretrained Models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Artificial intelligence ">
            <a:extLst>
              <a:ext uri="{FF2B5EF4-FFF2-40B4-BE49-F238E27FC236}">
                <a16:creationId xmlns:a16="http://schemas.microsoft.com/office/drawing/2014/main" id="{C1757DF4-FFEA-4DAA-4B7C-C67AD80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69" y="1443336"/>
            <a:ext cx="1770534" cy="17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D35FF0-A304-B435-D77F-B1A2AEBE24A6}"/>
              </a:ext>
            </a:extLst>
          </p:cNvPr>
          <p:cNvSpPr txBox="1"/>
          <p:nvPr/>
        </p:nvSpPr>
        <p:spPr>
          <a:xfrm>
            <a:off x="3190314" y="3306190"/>
            <a:ext cx="2763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Rubik" panose="020B0604020202020204" charset="-79"/>
                <a:cs typeface="Rubik" panose="020B0604020202020204" charset="-79"/>
              </a:rPr>
              <a:t>Integrate Clinical-Grade Sensors</a:t>
            </a:r>
          </a:p>
        </p:txBody>
      </p:sp>
      <p:pic>
        <p:nvPicPr>
          <p:cNvPr id="4100" name="Picture 4" descr="Temperature sensor ">
            <a:extLst>
              <a:ext uri="{FF2B5EF4-FFF2-40B4-BE49-F238E27FC236}">
                <a16:creationId xmlns:a16="http://schemas.microsoft.com/office/drawing/2014/main" id="{F98DFC3F-94A2-CED4-E181-3AA7C157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571" y="1581174"/>
            <a:ext cx="1494858" cy="14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44">
            <a:extLst>
              <a:ext uri="{FF2B5EF4-FFF2-40B4-BE49-F238E27FC236}">
                <a16:creationId xmlns:a16="http://schemas.microsoft.com/office/drawing/2014/main" id="{A0B46957-1EC1-3976-965B-815325CB7891}"/>
              </a:ext>
            </a:extLst>
          </p:cNvPr>
          <p:cNvSpPr txBox="1">
            <a:spLocks noGrp="1"/>
          </p:cNvSpPr>
          <p:nvPr/>
        </p:nvSpPr>
        <p:spPr>
          <a:xfrm>
            <a:off x="1950300" y="183015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6600" b="1" dirty="0">
                <a:solidFill>
                  <a:schemeClr val="tx1"/>
                </a:solidFill>
              </a:rPr>
              <a:t>Price?</a:t>
            </a:r>
            <a:endParaRPr lang="en-US" altLang="en-GB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3E319E7D-682C-099C-B688-5ACF19D2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44">
            <a:extLst>
              <a:ext uri="{FF2B5EF4-FFF2-40B4-BE49-F238E27FC236}">
                <a16:creationId xmlns:a16="http://schemas.microsoft.com/office/drawing/2014/main" id="{3BC604FC-0A20-10F2-AC9F-234C5396005F}"/>
              </a:ext>
            </a:extLst>
          </p:cNvPr>
          <p:cNvSpPr txBox="1">
            <a:spLocks noGrp="1"/>
          </p:cNvSpPr>
          <p:nvPr/>
        </p:nvSpPr>
        <p:spPr>
          <a:xfrm>
            <a:off x="1950300" y="120038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b="1" dirty="0">
                <a:solidFill>
                  <a:schemeClr val="tx1"/>
                </a:solidFill>
              </a:rPr>
              <a:t>2000dh</a:t>
            </a:r>
            <a:endParaRPr lang="en-US" altLang="en-GB" sz="6600" b="1" dirty="0">
              <a:solidFill>
                <a:schemeClr val="tx1"/>
              </a:solidFill>
            </a:endParaRPr>
          </a:p>
        </p:txBody>
      </p:sp>
      <p:sp>
        <p:nvSpPr>
          <p:cNvPr id="3" name="Google Shape;268;p44">
            <a:extLst>
              <a:ext uri="{FF2B5EF4-FFF2-40B4-BE49-F238E27FC236}">
                <a16:creationId xmlns:a16="http://schemas.microsoft.com/office/drawing/2014/main" id="{6EF0779E-F988-E3B7-82A5-DA27002AD5E9}"/>
              </a:ext>
            </a:extLst>
          </p:cNvPr>
          <p:cNvSpPr txBox="1">
            <a:spLocks noGrp="1"/>
          </p:cNvSpPr>
          <p:nvPr/>
        </p:nvSpPr>
        <p:spPr>
          <a:xfrm>
            <a:off x="1950300" y="245992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tx1"/>
                </a:solidFill>
              </a:rPr>
              <a:t>Core</a:t>
            </a:r>
            <a:r>
              <a:rPr lang="fr-FR" sz="2800" b="1" dirty="0">
                <a:solidFill>
                  <a:schemeClr val="tx1"/>
                </a:solidFill>
              </a:rPr>
              <a:t> components = 1547dh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2800" b="1" dirty="0" err="1">
                <a:solidFill>
                  <a:schemeClr val="tx1"/>
                </a:solidFill>
              </a:rPr>
              <a:t>Trained</a:t>
            </a:r>
            <a:r>
              <a:rPr lang="fr-FR" altLang="en-GB" sz="2800" b="1" dirty="0">
                <a:solidFill>
                  <a:schemeClr val="tx1"/>
                </a:solidFill>
              </a:rPr>
              <a:t> </a:t>
            </a:r>
            <a:r>
              <a:rPr lang="fr-FR" altLang="en-GB" sz="2800" b="1" dirty="0" err="1">
                <a:solidFill>
                  <a:schemeClr val="tx1"/>
                </a:solidFill>
              </a:rPr>
              <a:t>models</a:t>
            </a:r>
            <a:r>
              <a:rPr lang="fr-FR" altLang="en-GB" sz="2800" b="1" dirty="0">
                <a:solidFill>
                  <a:schemeClr val="tx1"/>
                </a:solidFill>
              </a:rPr>
              <a:t> + interface = 453dh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91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27B5110-4EE1-B9E7-1823-0298A2FA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E36039D-F252-DD98-0860-E2FC8D67ABB0}"/>
              </a:ext>
            </a:extLst>
          </p:cNvPr>
          <p:cNvSpPr txBox="1"/>
          <p:nvPr/>
        </p:nvSpPr>
        <p:spPr>
          <a:xfrm>
            <a:off x="810005" y="4230624"/>
            <a:ext cx="752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https://www.researchgate.net/publication/355082014_Epidemiology_of_Cardiovascular_Diseases_in_Morocco_A_Systematic_Review</a:t>
            </a:r>
          </a:p>
        </p:txBody>
      </p:sp>
      <p:sp>
        <p:nvSpPr>
          <p:cNvPr id="3" name="Titre 5">
            <a:extLst>
              <a:ext uri="{FF2B5EF4-FFF2-40B4-BE49-F238E27FC236}">
                <a16:creationId xmlns:a16="http://schemas.microsoft.com/office/drawing/2014/main" id="{C25255C2-57F5-9D9C-4CF7-4A78FBA449DB}"/>
              </a:ext>
            </a:extLst>
          </p:cNvPr>
          <p:cNvSpPr txBox="1">
            <a:spLocks/>
          </p:cNvSpPr>
          <p:nvPr/>
        </p:nvSpPr>
        <p:spPr>
          <a:xfrm>
            <a:off x="1563960" y="2435893"/>
            <a:ext cx="6016080" cy="11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2800" dirty="0"/>
              <a:t>Of </a:t>
            </a:r>
            <a:r>
              <a:rPr lang="en-US" sz="3600" b="1" u="sng" dirty="0"/>
              <a:t>all</a:t>
            </a:r>
            <a:r>
              <a:rPr lang="en-US" sz="2800" dirty="0"/>
              <a:t> deaths in Morocco due cardiovascular Disease</a:t>
            </a:r>
            <a:endParaRPr lang="en-US" sz="4000" dirty="0"/>
          </a:p>
        </p:txBody>
      </p:sp>
      <p:sp>
        <p:nvSpPr>
          <p:cNvPr id="4" name="Titre 5">
            <a:extLst>
              <a:ext uri="{FF2B5EF4-FFF2-40B4-BE49-F238E27FC236}">
                <a16:creationId xmlns:a16="http://schemas.microsoft.com/office/drawing/2014/main" id="{D3B31A62-5E7A-BA3F-1503-81742F9D2598}"/>
              </a:ext>
            </a:extLst>
          </p:cNvPr>
          <p:cNvSpPr txBox="1">
            <a:spLocks/>
          </p:cNvSpPr>
          <p:nvPr/>
        </p:nvSpPr>
        <p:spPr>
          <a:xfrm>
            <a:off x="3700608" y="1405723"/>
            <a:ext cx="1742784" cy="70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38%</a:t>
            </a:r>
          </a:p>
        </p:txBody>
      </p:sp>
    </p:spTree>
    <p:extLst>
      <p:ext uri="{BB962C8B-B14F-4D97-AF65-F5344CB8AC3E}">
        <p14:creationId xmlns:p14="http://schemas.microsoft.com/office/powerpoint/2010/main" val="3375701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1ABDAFFE-88F4-8125-1077-B07C97E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248CA17-0BD0-04A0-3766-29EA90DB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2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76888A41-B40B-F7E6-3DAF-F27762C4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0AF340B-3D0F-1533-9F43-4D86E955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1959AA5-1C22-2680-F9EA-D15C957F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2375A5F-1C22-F433-B5E3-9C2D747D1C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5766ACB-15EB-D72E-0B8D-926775B308DA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8581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elemedicine?">
            <a:extLst>
              <a:ext uri="{FF2B5EF4-FFF2-40B4-BE49-F238E27FC236}">
                <a16:creationId xmlns:a16="http://schemas.microsoft.com/office/drawing/2014/main" id="{CCB551DB-A385-0750-D1BF-51944BB3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23" y="732704"/>
            <a:ext cx="6411352" cy="428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766895" y="367869"/>
            <a:ext cx="3610209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Telemedicine System</a:t>
            </a:r>
          </a:p>
        </p:txBody>
      </p:sp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FFBDCAE-4932-ED6A-C54D-FC6C8F5F4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6D0C90E-5951-CC0C-C8C1-AE5915D72E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75889" y="440407"/>
            <a:ext cx="499222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What others have done so far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A5945E-0DA6-831F-B41B-8DCB31EDC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41AF9-7409-36C1-E7BC-A4DEC870B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DF16FB95-364B-C00E-EB13-6E628FB49A8A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Ai Models Without Hardware &amp; Access from Users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03F93323-AD5D-8E3A-E9E5-F47725927221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Stethoscopes Not Capable to Record or Process Sounds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6146" name="Picture 2" descr="Ai ">
            <a:extLst>
              <a:ext uri="{FF2B5EF4-FFF2-40B4-BE49-F238E27FC236}">
                <a16:creationId xmlns:a16="http://schemas.microsoft.com/office/drawing/2014/main" id="{80D0FB3E-9CB0-574A-669B-E946F7E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6" y="1597238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edical ">
            <a:extLst>
              <a:ext uri="{FF2B5EF4-FFF2-40B4-BE49-F238E27FC236}">
                <a16:creationId xmlns:a16="http://schemas.microsoft.com/office/drawing/2014/main" id="{2D7626D3-F9A9-C720-6275-3A2BB114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4795"/>
            <a:ext cx="1427793" cy="14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69751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7723</TotalTime>
  <Words>764</Words>
  <Application>Microsoft Office PowerPoint</Application>
  <PresentationFormat>Affichage à l'écran (16:9)</PresentationFormat>
  <Paragraphs>166</Paragraphs>
  <Slides>61</Slides>
  <Notes>61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72" baseType="lpstr">
      <vt:lpstr>HelveticaNeue Regular</vt:lpstr>
      <vt:lpstr>Rubik Medium</vt:lpstr>
      <vt:lpstr>Fira Sans</vt:lpstr>
      <vt:lpstr>Darker Grotesque SemiBold</vt:lpstr>
      <vt:lpstr>Arial</vt:lpstr>
      <vt:lpstr>Work Sans</vt:lpstr>
      <vt:lpstr>MathJax_Main-bold</vt:lpstr>
      <vt:lpstr>Rubik</vt:lpstr>
      <vt:lpstr>Consolas</vt:lpstr>
      <vt:lpstr>YAFdJt8dAY0 0</vt:lpstr>
      <vt:lpstr>World Water Day by Slidesgo</vt:lpstr>
      <vt:lpstr>PulseX - The Future of Heart Care and Health</vt:lpstr>
      <vt:lpstr>Problematic</vt:lpstr>
      <vt:lpstr>Présentation PowerPoint</vt:lpstr>
      <vt:lpstr>Présentation PowerPoint</vt:lpstr>
      <vt:lpstr>Présentation PowerPoint</vt:lpstr>
      <vt:lpstr>Présentation PowerPoint</vt:lpstr>
      <vt:lpstr>Solution</vt:lpstr>
      <vt:lpstr>Présentation PowerPoint</vt:lpstr>
      <vt:lpstr>What others have done so far ?</vt:lpstr>
      <vt:lpstr>What Must be Done!</vt:lpstr>
      <vt:lpstr>System Architecture</vt:lpstr>
      <vt:lpstr>Présentation PowerPoint</vt:lpstr>
      <vt:lpstr>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 Preprocessing</vt:lpstr>
      <vt:lpstr>Présentation PowerPoint</vt:lpstr>
      <vt:lpstr>Model</vt:lpstr>
      <vt:lpstr>Présentation PowerPoint</vt:lpstr>
      <vt:lpstr>Présentation PowerPoint</vt:lpstr>
      <vt:lpstr>Présentation PowerPoint</vt:lpstr>
      <vt:lpstr>Prototype</vt:lpstr>
      <vt:lpstr>Présentation PowerPoint</vt:lpstr>
      <vt:lpstr>Présentation PowerPoint</vt:lpstr>
      <vt:lpstr>Présentation PowerPoint</vt:lpstr>
      <vt:lpstr>Interface</vt:lpstr>
      <vt:lpstr>Présentation PowerPoint</vt:lpstr>
      <vt:lpstr>Présentation PowerPoint</vt:lpstr>
      <vt:lpstr>Présentation PowerPoint</vt:lpstr>
      <vt:lpstr>Présentation PowerPoint</vt:lpstr>
      <vt:lpstr>Results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</vt:lpstr>
      <vt:lpstr>Discussion</vt:lpstr>
      <vt:lpstr>Benefits</vt:lpstr>
      <vt:lpstr>Limitations</vt:lpstr>
      <vt:lpstr>Future Work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56</cp:revision>
  <dcterms:created xsi:type="dcterms:W3CDTF">2025-04-25T14:05:22Z</dcterms:created>
  <dcterms:modified xsi:type="dcterms:W3CDTF">2025-06-24T00:37:32Z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